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36"/>
  </p:notesMasterIdLst>
  <p:sldIdLst>
    <p:sldId id="257" r:id="rId3"/>
    <p:sldId id="300" r:id="rId4"/>
    <p:sldId id="301" r:id="rId5"/>
    <p:sldId id="302" r:id="rId6"/>
    <p:sldId id="303" r:id="rId7"/>
    <p:sldId id="321" r:id="rId8"/>
    <p:sldId id="322" r:id="rId9"/>
    <p:sldId id="304" r:id="rId10"/>
    <p:sldId id="305" r:id="rId11"/>
    <p:sldId id="306" r:id="rId12"/>
    <p:sldId id="319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20" r:id="rId25"/>
    <p:sldId id="318" r:id="rId26"/>
    <p:sldId id="323" r:id="rId27"/>
    <p:sldId id="325" r:id="rId28"/>
    <p:sldId id="326" r:id="rId29"/>
    <p:sldId id="327" r:id="rId30"/>
    <p:sldId id="324" r:id="rId31"/>
    <p:sldId id="328" r:id="rId32"/>
    <p:sldId id="329" r:id="rId33"/>
    <p:sldId id="330" r:id="rId34"/>
    <p:sldId id="33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E401C-855F-4181-AA87-C8BFC205C4AE}" type="datetimeFigureOut">
              <a:rPr lang="nl-NL" smtClean="0"/>
              <a:t>5-1-2015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C469F-A0A8-433B-A08B-E23392EEEF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6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C469F-A0A8-433B-A08B-E23392EEEFD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36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5778" y="1268761"/>
            <a:ext cx="6192688" cy="108012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55776" y="234888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4"/>
          <a:stretch/>
        </p:blipFill>
        <p:spPr bwMode="auto">
          <a:xfrm>
            <a:off x="0" y="1598"/>
            <a:ext cx="9144000" cy="615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6"/>
            <a:ext cx="8219256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0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4"/>
          <a:stretch/>
        </p:blipFill>
        <p:spPr bwMode="auto">
          <a:xfrm>
            <a:off x="0" y="1598"/>
            <a:ext cx="9144000" cy="615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 bwMode="auto">
          <a:xfrm>
            <a:off x="0" y="1588"/>
            <a:ext cx="9144000" cy="617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E6EA-5A08-4627-8326-EF94EF979DD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0FD8-9027-452F-908B-6DA18E5C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E6EA-5A08-4627-8326-EF94EF979DDD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80FD8-9027-452F-908B-6DA18E5CA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158-D71C-4235-BDA4-326913EC973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CCEE-DBD9-47B1-A284-920BF24B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9792" y="692696"/>
            <a:ext cx="6552728" cy="1656184"/>
          </a:xfrm>
        </p:spPr>
        <p:txBody>
          <a:bodyPr/>
          <a:lstStyle/>
          <a:p>
            <a:r>
              <a:rPr lang="nl-NL" dirty="0" smtClean="0"/>
              <a:t>International </a:t>
            </a:r>
            <a:r>
              <a:rPr lang="nl-NL" dirty="0" err="1" smtClean="0"/>
              <a:t>entrepreneurship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99792" y="1772816"/>
            <a:ext cx="6552728" cy="1752600"/>
          </a:xfrm>
        </p:spPr>
        <p:txBody>
          <a:bodyPr/>
          <a:lstStyle/>
          <a:p>
            <a:endParaRPr lang="en-US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1592448" y="5577780"/>
            <a:ext cx="365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/>
              <a:t>Jacques Bazen</a:t>
            </a:r>
          </a:p>
          <a:p>
            <a:r>
              <a:rPr lang="nl-NL" i="1" dirty="0" smtClean="0"/>
              <a:t>Saxion University of </a:t>
            </a:r>
            <a:r>
              <a:rPr lang="nl-NL" i="1" dirty="0" err="1" smtClean="0"/>
              <a:t>Applied</a:t>
            </a:r>
            <a:r>
              <a:rPr lang="nl-NL" i="1" dirty="0" smtClean="0"/>
              <a:t> Sciences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26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other</a:t>
            </a:r>
            <a:r>
              <a:rPr lang="nl-NL" dirty="0"/>
              <a:t> </a:t>
            </a:r>
            <a:r>
              <a:rPr lang="nl-NL" dirty="0" err="1" smtClean="0"/>
              <a:t>words</a:t>
            </a:r>
            <a:r>
              <a:rPr lang="nl-NL" dirty="0" smtClean="0"/>
              <a:t>:</a:t>
            </a:r>
            <a:endParaRPr lang="en-US" dirty="0"/>
          </a:p>
        </p:txBody>
      </p:sp>
      <p:pic>
        <p:nvPicPr>
          <p:cNvPr id="4" name="Picture 6" descr="http://thumbs.dreamstime.com/z/manage-your-risk-words-dice-reduce-costs-liabilities-dangerous-world-company-workplace-enterprise-reducing-316314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5886" r="6564" b="9631"/>
          <a:stretch/>
        </p:blipFill>
        <p:spPr bwMode="auto">
          <a:xfrm>
            <a:off x="1043608" y="2060848"/>
            <a:ext cx="4536504" cy="46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Quote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entrepreneur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“</a:t>
            </a:r>
            <a:r>
              <a:rPr lang="nl-NL" i="1" dirty="0" err="1" smtClean="0"/>
              <a:t>Very</a:t>
            </a:r>
            <a:r>
              <a:rPr lang="nl-NL" i="1" dirty="0" smtClean="0"/>
              <a:t> </a:t>
            </a:r>
            <a:r>
              <a:rPr lang="nl-NL" i="1" dirty="0" err="1" smtClean="0"/>
              <a:t>nice</a:t>
            </a:r>
            <a:r>
              <a:rPr lang="nl-NL" i="1" dirty="0" smtClean="0"/>
              <a:t> </a:t>
            </a:r>
            <a:r>
              <a:rPr lang="nl-NL" i="1" dirty="0" err="1" smtClean="0"/>
              <a:t>all</a:t>
            </a:r>
            <a:r>
              <a:rPr lang="nl-NL" i="1" dirty="0" smtClean="0"/>
              <a:t> </a:t>
            </a:r>
            <a:r>
              <a:rPr lang="nl-NL" i="1" dirty="0" err="1" smtClean="0"/>
              <a:t>that</a:t>
            </a:r>
            <a:r>
              <a:rPr lang="nl-NL" i="1" dirty="0" smtClean="0"/>
              <a:t> </a:t>
            </a:r>
            <a:r>
              <a:rPr lang="nl-NL" i="1" dirty="0" err="1" smtClean="0"/>
              <a:t>theoretical</a:t>
            </a:r>
            <a:r>
              <a:rPr lang="nl-NL" i="1" dirty="0" smtClean="0"/>
              <a:t> talk </a:t>
            </a:r>
            <a:r>
              <a:rPr lang="nl-NL" i="1" dirty="0" err="1" smtClean="0"/>
              <a:t>about</a:t>
            </a:r>
            <a:r>
              <a:rPr lang="nl-NL" i="1" dirty="0" smtClean="0"/>
              <a:t> </a:t>
            </a:r>
            <a:r>
              <a:rPr lang="nl-NL" i="1" dirty="0" err="1" smtClean="0"/>
              <a:t>going</a:t>
            </a:r>
            <a:r>
              <a:rPr lang="nl-NL" i="1" dirty="0" smtClean="0"/>
              <a:t> </a:t>
            </a:r>
            <a:r>
              <a:rPr lang="nl-NL" i="1" dirty="0" err="1" smtClean="0"/>
              <a:t>abroad</a:t>
            </a:r>
            <a:r>
              <a:rPr lang="nl-NL" i="1" dirty="0" smtClean="0"/>
              <a:t>, but </a:t>
            </a:r>
            <a:r>
              <a:rPr lang="nl-NL" i="1" dirty="0" err="1" smtClean="0"/>
              <a:t>you</a:t>
            </a:r>
            <a:r>
              <a:rPr lang="nl-NL" i="1" dirty="0" smtClean="0"/>
              <a:t> </a:t>
            </a:r>
            <a:r>
              <a:rPr lang="nl-NL" i="1" dirty="0" err="1" smtClean="0"/>
              <a:t>just</a:t>
            </a:r>
            <a:r>
              <a:rPr lang="nl-NL" i="1" dirty="0" smtClean="0"/>
              <a:t> have </a:t>
            </a:r>
            <a:r>
              <a:rPr lang="nl-NL" i="1" dirty="0" err="1" smtClean="0"/>
              <a:t>to</a:t>
            </a:r>
            <a:r>
              <a:rPr lang="nl-NL" i="1" dirty="0" smtClean="0"/>
              <a:t> do it. Point.</a:t>
            </a:r>
          </a:p>
          <a:p>
            <a:pPr marL="0" indent="0">
              <a:buNone/>
            </a:pPr>
            <a:r>
              <a:rPr lang="nl-NL" i="1" dirty="0" err="1" smtClean="0"/>
              <a:t>You</a:t>
            </a:r>
            <a:r>
              <a:rPr lang="nl-NL" i="1" dirty="0" smtClean="0"/>
              <a:t> </a:t>
            </a:r>
            <a:r>
              <a:rPr lang="nl-NL" i="1" dirty="0" err="1" smtClean="0"/>
              <a:t>science</a:t>
            </a:r>
            <a:r>
              <a:rPr lang="nl-NL" i="1" dirty="0" smtClean="0"/>
              <a:t> </a:t>
            </a:r>
            <a:r>
              <a:rPr lang="nl-NL" i="1" dirty="0" err="1" smtClean="0"/>
              <a:t>guys</a:t>
            </a:r>
            <a:r>
              <a:rPr lang="nl-NL" i="1" dirty="0" smtClean="0"/>
              <a:t> </a:t>
            </a:r>
            <a:r>
              <a:rPr lang="nl-NL" i="1" dirty="0" err="1" smtClean="0"/>
              <a:t>teach</a:t>
            </a:r>
            <a:r>
              <a:rPr lang="nl-NL" i="1" dirty="0" smtClean="0"/>
              <a:t> the </a:t>
            </a:r>
            <a:r>
              <a:rPr lang="nl-NL" i="1" dirty="0" err="1" smtClean="0"/>
              <a:t>students</a:t>
            </a:r>
            <a:r>
              <a:rPr lang="nl-NL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</a:t>
            </a:r>
            <a:r>
              <a:rPr lang="nl-NL" i="1" dirty="0" err="1" smtClean="0"/>
              <a:t>analyze</a:t>
            </a:r>
            <a:r>
              <a:rPr lang="nl-NL" i="1" dirty="0" smtClean="0"/>
              <a:t> </a:t>
            </a:r>
            <a:r>
              <a:rPr lang="nl-NL" i="1" dirty="0" err="1" smtClean="0"/>
              <a:t>everything</a:t>
            </a:r>
            <a:r>
              <a:rPr lang="nl-NL" i="1" dirty="0" smtClean="0"/>
              <a:t> </a:t>
            </a:r>
            <a:r>
              <a:rPr lang="nl-NL" i="1" dirty="0" err="1" smtClean="0"/>
              <a:t>so</a:t>
            </a:r>
            <a:r>
              <a:rPr lang="nl-NL" i="1" dirty="0" smtClean="0"/>
              <a:t> </a:t>
            </a:r>
            <a:r>
              <a:rPr lang="nl-NL" i="1" dirty="0" err="1" smtClean="0"/>
              <a:t>much</a:t>
            </a:r>
            <a:r>
              <a:rPr lang="nl-NL" i="1" dirty="0" smtClean="0"/>
              <a:t> </a:t>
            </a:r>
            <a:r>
              <a:rPr lang="nl-NL" i="1" dirty="0" err="1" smtClean="0"/>
              <a:t>until</a:t>
            </a:r>
            <a:r>
              <a:rPr lang="nl-NL" i="1" dirty="0"/>
              <a:t> </a:t>
            </a:r>
            <a:r>
              <a:rPr lang="nl-NL" i="1" dirty="0" err="1" smtClean="0"/>
              <a:t>their</a:t>
            </a:r>
            <a:r>
              <a:rPr lang="nl-NL" i="1" dirty="0" smtClean="0"/>
              <a:t> </a:t>
            </a:r>
            <a:r>
              <a:rPr lang="nl-NL" i="1" dirty="0" err="1" smtClean="0"/>
              <a:t>ability</a:t>
            </a:r>
            <a:r>
              <a:rPr lang="nl-NL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</a:t>
            </a:r>
            <a:r>
              <a:rPr lang="nl-NL" i="1" dirty="0" err="1" smtClean="0"/>
              <a:t>just</a:t>
            </a:r>
            <a:r>
              <a:rPr lang="nl-NL" i="1" dirty="0" smtClean="0"/>
              <a:t> </a:t>
            </a:r>
            <a:r>
              <a:rPr lang="nl-NL" i="1" dirty="0" err="1" smtClean="0"/>
              <a:t>work</a:t>
            </a:r>
            <a:r>
              <a:rPr lang="nl-NL" i="1" dirty="0" smtClean="0"/>
              <a:t> is dead. The </a:t>
            </a:r>
            <a:r>
              <a:rPr lang="nl-NL" i="1" dirty="0" err="1" smtClean="0"/>
              <a:t>only</a:t>
            </a:r>
            <a:r>
              <a:rPr lang="nl-NL" i="1" dirty="0" smtClean="0"/>
              <a:t> </a:t>
            </a:r>
            <a:r>
              <a:rPr lang="nl-NL" i="1" dirty="0" err="1" smtClean="0"/>
              <a:t>thing</a:t>
            </a:r>
            <a:r>
              <a:rPr lang="nl-NL" i="1" dirty="0" smtClean="0"/>
              <a:t> </a:t>
            </a:r>
            <a:r>
              <a:rPr lang="nl-NL" i="1" dirty="0" err="1" smtClean="0"/>
              <a:t>they</a:t>
            </a:r>
            <a:r>
              <a:rPr lang="nl-NL" i="1" dirty="0" smtClean="0"/>
              <a:t> </a:t>
            </a:r>
            <a:r>
              <a:rPr lang="nl-NL" i="1" dirty="0" err="1" smtClean="0"/>
              <a:t>see</a:t>
            </a:r>
            <a:r>
              <a:rPr lang="nl-NL" i="1" dirty="0" smtClean="0"/>
              <a:t> is </a:t>
            </a:r>
            <a:r>
              <a:rPr lang="nl-NL" i="1" dirty="0" err="1" smtClean="0"/>
              <a:t>problems</a:t>
            </a:r>
            <a:r>
              <a:rPr lang="nl-NL" i="1" dirty="0" smtClean="0"/>
              <a:t>. I </a:t>
            </a:r>
            <a:r>
              <a:rPr lang="nl-NL" i="1" dirty="0" err="1" smtClean="0"/>
              <a:t>don’t</a:t>
            </a:r>
            <a:r>
              <a:rPr lang="nl-NL" i="1" dirty="0" smtClean="0"/>
              <a:t> </a:t>
            </a:r>
            <a:r>
              <a:rPr lang="nl-NL" i="1" dirty="0" err="1" smtClean="0"/>
              <a:t>need</a:t>
            </a:r>
            <a:r>
              <a:rPr lang="nl-NL" i="1" dirty="0" smtClean="0"/>
              <a:t> </a:t>
            </a:r>
            <a:r>
              <a:rPr lang="nl-NL" i="1" dirty="0" err="1" smtClean="0"/>
              <a:t>that</a:t>
            </a:r>
            <a:r>
              <a:rPr lang="nl-NL" i="1" dirty="0" smtClean="0"/>
              <a:t> kind of </a:t>
            </a:r>
            <a:r>
              <a:rPr lang="nl-NL" i="1" dirty="0" err="1" smtClean="0"/>
              <a:t>people</a:t>
            </a:r>
            <a:r>
              <a:rPr lang="nl-NL" i="1" dirty="0" smtClean="0"/>
              <a:t>.”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 smtClean="0"/>
              <a:t>Is </a:t>
            </a:r>
            <a:r>
              <a:rPr lang="nl-NL" dirty="0" err="1" smtClean="0"/>
              <a:t>there</a:t>
            </a:r>
            <a:r>
              <a:rPr lang="nl-NL" dirty="0" smtClean="0"/>
              <a:t> a </a:t>
            </a:r>
            <a:r>
              <a:rPr lang="nl-NL" dirty="0" err="1" smtClean="0"/>
              <a:t>contradiction</a:t>
            </a:r>
            <a:r>
              <a:rPr lang="nl-NL" dirty="0" smtClean="0"/>
              <a:t> of </a:t>
            </a:r>
            <a:r>
              <a:rPr lang="nl-NL" i="1" dirty="0" smtClean="0"/>
              <a:t>Guts vs. Analytics</a:t>
            </a:r>
            <a:r>
              <a:rPr lang="nl-NL" dirty="0" smtClean="0"/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227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manage </a:t>
            </a:r>
            <a:r>
              <a:rPr lang="nl-NL" dirty="0" err="1" smtClean="0"/>
              <a:t>risks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6"/>
            <a:ext cx="8219256" cy="4781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/>
              <a:t>Looking</a:t>
            </a:r>
            <a:r>
              <a:rPr lang="nl-NL" dirty="0" smtClean="0"/>
              <a:t> at the context of target </a:t>
            </a:r>
            <a:r>
              <a:rPr lang="nl-NL" dirty="0" err="1" smtClean="0"/>
              <a:t>countries</a:t>
            </a:r>
            <a:r>
              <a:rPr lang="nl-NL" dirty="0" smtClean="0"/>
              <a:t>:</a:t>
            </a:r>
          </a:p>
          <a:p>
            <a:r>
              <a:rPr lang="nl-NL" i="1" dirty="0" err="1" smtClean="0"/>
              <a:t>Demographic</a:t>
            </a:r>
            <a:endParaRPr lang="nl-NL" i="1" dirty="0" smtClean="0"/>
          </a:p>
          <a:p>
            <a:r>
              <a:rPr lang="nl-NL" i="1" dirty="0" err="1" smtClean="0"/>
              <a:t>Economic</a:t>
            </a:r>
            <a:endParaRPr lang="nl-NL" i="1" dirty="0" smtClean="0"/>
          </a:p>
          <a:p>
            <a:r>
              <a:rPr lang="nl-NL" i="1" dirty="0" err="1" smtClean="0"/>
              <a:t>Social-Cultural</a:t>
            </a:r>
            <a:endParaRPr lang="nl-NL" i="1" dirty="0" smtClean="0"/>
          </a:p>
          <a:p>
            <a:r>
              <a:rPr lang="nl-NL" i="1" dirty="0" err="1" smtClean="0"/>
              <a:t>Technological</a:t>
            </a:r>
            <a:endParaRPr lang="nl-NL" i="1" dirty="0" smtClean="0"/>
          </a:p>
          <a:p>
            <a:r>
              <a:rPr lang="nl-NL" i="1" dirty="0" err="1" smtClean="0"/>
              <a:t>Ecological</a:t>
            </a:r>
            <a:endParaRPr lang="nl-NL" i="1" dirty="0" smtClean="0"/>
          </a:p>
          <a:p>
            <a:r>
              <a:rPr lang="nl-NL" i="1" dirty="0" err="1" smtClean="0"/>
              <a:t>Political</a:t>
            </a:r>
            <a:r>
              <a:rPr lang="nl-NL" i="1" dirty="0"/>
              <a:t> </a:t>
            </a:r>
            <a:r>
              <a:rPr lang="nl-NL" i="1" dirty="0" smtClean="0"/>
              <a:t>/ </a:t>
            </a:r>
            <a:r>
              <a:rPr lang="nl-NL" i="1" dirty="0" err="1" smtClean="0"/>
              <a:t>Judicial</a:t>
            </a:r>
            <a:endParaRPr lang="nl-NL" i="1" dirty="0" smtClean="0"/>
          </a:p>
          <a:p>
            <a:pPr marL="0" indent="0">
              <a:buNone/>
            </a:pPr>
            <a:r>
              <a:rPr lang="nl-NL" dirty="0"/>
              <a:t>v</a:t>
            </a:r>
            <a:r>
              <a:rPr lang="nl-NL" dirty="0" smtClean="0"/>
              <a:t>ariables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decide</a:t>
            </a:r>
            <a:r>
              <a:rPr lang="nl-NL" dirty="0" smtClean="0"/>
              <a:t> </a:t>
            </a:r>
            <a:r>
              <a:rPr lang="nl-NL" dirty="0" err="1" smtClean="0"/>
              <a:t>whether</a:t>
            </a:r>
            <a:r>
              <a:rPr lang="nl-NL" dirty="0" smtClean="0"/>
              <a:t> </a:t>
            </a:r>
            <a:r>
              <a:rPr lang="nl-NL" dirty="0" err="1" smtClean="0"/>
              <a:t>investments</a:t>
            </a:r>
            <a:r>
              <a:rPr lang="nl-NL" dirty="0" smtClean="0"/>
              <a:t> are </a:t>
            </a:r>
            <a:r>
              <a:rPr lang="nl-NL" dirty="0" err="1" smtClean="0"/>
              <a:t>really</a:t>
            </a:r>
            <a:r>
              <a:rPr lang="nl-NL" dirty="0" smtClean="0"/>
              <a:t> </a:t>
            </a:r>
            <a:r>
              <a:rPr lang="nl-NL" dirty="0" err="1" smtClean="0"/>
              <a:t>risky</a:t>
            </a:r>
            <a:r>
              <a:rPr lang="nl-NL" dirty="0" smtClean="0"/>
              <a:t> or </a:t>
            </a:r>
            <a:r>
              <a:rPr lang="nl-NL" dirty="0" err="1" smtClean="0"/>
              <a:t>not</a:t>
            </a:r>
            <a:r>
              <a:rPr lang="nl-NL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8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manage </a:t>
            </a:r>
            <a:r>
              <a:rPr lang="nl-NL" dirty="0" err="1" smtClean="0"/>
              <a:t>risks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this</a:t>
            </a:r>
            <a:r>
              <a:rPr lang="nl-NL" dirty="0" smtClean="0"/>
              <a:t> course </a:t>
            </a:r>
            <a:r>
              <a:rPr lang="nl-NL" dirty="0" err="1" smtClean="0"/>
              <a:t>so</a:t>
            </a:r>
            <a:r>
              <a:rPr lang="nl-NL" dirty="0" smtClean="0"/>
              <a:t> far, we have </a:t>
            </a:r>
            <a:r>
              <a:rPr lang="nl-NL" dirty="0" err="1" smtClean="0"/>
              <a:t>mainly</a:t>
            </a:r>
            <a:r>
              <a:rPr lang="nl-NL" dirty="0" smtClean="0"/>
              <a:t> </a:t>
            </a:r>
            <a:r>
              <a:rPr lang="nl-NL" dirty="0" err="1" smtClean="0"/>
              <a:t>looked</a:t>
            </a:r>
            <a:r>
              <a:rPr lang="nl-NL" dirty="0" smtClean="0"/>
              <a:t> at </a:t>
            </a:r>
            <a:r>
              <a:rPr lang="nl-NL" i="1" dirty="0" err="1" smtClean="0"/>
              <a:t>social</a:t>
            </a:r>
            <a:r>
              <a:rPr lang="nl-NL" i="1" dirty="0" smtClean="0"/>
              <a:t> </a:t>
            </a:r>
            <a:r>
              <a:rPr lang="nl-NL" i="1" dirty="0" err="1" smtClean="0"/>
              <a:t>and</a:t>
            </a:r>
            <a:r>
              <a:rPr lang="nl-NL" i="1" dirty="0" smtClean="0"/>
              <a:t> </a:t>
            </a:r>
            <a:r>
              <a:rPr lang="nl-NL" i="1" dirty="0" err="1" smtClean="0"/>
              <a:t>cultural</a:t>
            </a:r>
            <a:r>
              <a:rPr lang="nl-NL" i="1" dirty="0" smtClean="0"/>
              <a:t> </a:t>
            </a:r>
            <a:r>
              <a:rPr lang="nl-NL" i="1" dirty="0" err="1" smtClean="0"/>
              <a:t>aspects</a:t>
            </a:r>
            <a:r>
              <a:rPr lang="nl-NL" dirty="0" smtClean="0"/>
              <a:t> of </a:t>
            </a:r>
            <a:r>
              <a:rPr lang="nl-NL" dirty="0" err="1" smtClean="0"/>
              <a:t>doing</a:t>
            </a:r>
            <a:r>
              <a:rPr lang="nl-NL" dirty="0" smtClean="0"/>
              <a:t> business </a:t>
            </a:r>
            <a:r>
              <a:rPr lang="nl-NL" dirty="0" err="1" smtClean="0"/>
              <a:t>abroad</a:t>
            </a:r>
            <a:r>
              <a:rPr lang="nl-NL" dirty="0" smtClean="0"/>
              <a:t>.</a:t>
            </a:r>
          </a:p>
          <a:p>
            <a:r>
              <a:rPr lang="nl-NL" dirty="0" smtClean="0"/>
              <a:t>But of course </a:t>
            </a:r>
            <a:r>
              <a:rPr lang="nl-NL" dirty="0" err="1" smtClean="0"/>
              <a:t>there</a:t>
            </a:r>
            <a:r>
              <a:rPr lang="nl-NL" dirty="0" smtClean="0"/>
              <a:t> is more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!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Pitfall</a:t>
            </a:r>
            <a:r>
              <a:rPr lang="nl-NL" dirty="0" smtClean="0"/>
              <a:t>: the bad </a:t>
            </a:r>
            <a:r>
              <a:rPr lang="nl-NL" i="1" dirty="0" smtClean="0"/>
              <a:t>image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of a country or </a:t>
            </a:r>
            <a:r>
              <a:rPr lang="nl-NL" dirty="0" err="1" smtClean="0"/>
              <a:t>region</a:t>
            </a:r>
            <a:r>
              <a:rPr lang="nl-NL" dirty="0" smtClean="0"/>
              <a:t>!</a:t>
            </a:r>
            <a:endParaRPr lang="en-US" dirty="0"/>
          </a:p>
        </p:txBody>
      </p:sp>
      <p:pic>
        <p:nvPicPr>
          <p:cNvPr id="5122" name="Picture 2" descr="http://images.clipartpanda.com/poor-people-clipart-po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952068" cy="27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7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Finding</a:t>
            </a:r>
            <a:r>
              <a:rPr lang="nl-NL" dirty="0" smtClean="0"/>
              <a:t> out </a:t>
            </a:r>
            <a:r>
              <a:rPr lang="nl-NL" dirty="0" err="1" smtClean="0"/>
              <a:t>about</a:t>
            </a:r>
            <a:r>
              <a:rPr lang="nl-NL" dirty="0" smtClean="0"/>
              <a:t> the context: the business culture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/>
              <a:t>Let’s</a:t>
            </a:r>
            <a:r>
              <a:rPr lang="nl-NL" dirty="0" smtClean="0"/>
              <a:t> go </a:t>
            </a:r>
            <a:r>
              <a:rPr lang="nl-NL" dirty="0" err="1" smtClean="0"/>
              <a:t>briefly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of the context variables:</a:t>
            </a:r>
          </a:p>
          <a:p>
            <a:r>
              <a:rPr lang="nl-NL" dirty="0" err="1" smtClean="0"/>
              <a:t>Demographic</a:t>
            </a:r>
            <a:r>
              <a:rPr lang="nl-NL" dirty="0" smtClean="0"/>
              <a:t> issues:</a:t>
            </a:r>
            <a:br>
              <a:rPr lang="nl-NL" dirty="0" smtClean="0"/>
            </a:br>
            <a:r>
              <a:rPr lang="nl-NL" dirty="0" smtClean="0"/>
              <a:t>- Availability of </a:t>
            </a:r>
            <a:r>
              <a:rPr lang="nl-NL" dirty="0" err="1" smtClean="0"/>
              <a:t>workforce</a:t>
            </a:r>
            <a:r>
              <a:rPr lang="nl-NL" dirty="0" smtClean="0"/>
              <a:t> (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brain</a:t>
            </a:r>
            <a:r>
              <a:rPr lang="nl-NL" dirty="0" smtClean="0"/>
              <a:t> drain)</a:t>
            </a:r>
            <a:br>
              <a:rPr lang="nl-NL" dirty="0" smtClean="0"/>
            </a:br>
            <a:r>
              <a:rPr lang="nl-NL" dirty="0" smtClean="0"/>
              <a:t>- Availability of a large </a:t>
            </a:r>
            <a:r>
              <a:rPr lang="nl-NL" dirty="0" err="1" smtClean="0"/>
              <a:t>enough</a:t>
            </a:r>
            <a:r>
              <a:rPr lang="nl-NL" dirty="0" smtClean="0"/>
              <a:t> target market (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aging</a:t>
            </a:r>
            <a:r>
              <a:rPr lang="nl-NL" dirty="0" smtClean="0"/>
              <a:t> </a:t>
            </a:r>
            <a:r>
              <a:rPr lang="nl-NL" dirty="0" err="1" smtClean="0"/>
              <a:t>population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- Life </a:t>
            </a:r>
            <a:r>
              <a:rPr lang="nl-NL" dirty="0" err="1" smtClean="0"/>
              <a:t>expectancy</a:t>
            </a:r>
            <a:endParaRPr lang="nl-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5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Economic</a:t>
            </a:r>
            <a:r>
              <a:rPr lang="nl-NL" dirty="0" smtClean="0"/>
              <a:t> context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err="1"/>
              <a:t>Economic</a:t>
            </a:r>
            <a:r>
              <a:rPr lang="nl-NL" sz="2400" dirty="0"/>
              <a:t> issues:</a:t>
            </a:r>
            <a:br>
              <a:rPr lang="nl-NL" sz="2400" dirty="0"/>
            </a:br>
            <a:r>
              <a:rPr lang="nl-NL" sz="2400" dirty="0" smtClean="0"/>
              <a:t>- </a:t>
            </a:r>
            <a:r>
              <a:rPr lang="nl-NL" sz="2400" dirty="0" err="1"/>
              <a:t>Enough</a:t>
            </a:r>
            <a:r>
              <a:rPr lang="nl-NL" sz="2400" dirty="0"/>
              <a:t> </a:t>
            </a:r>
            <a:r>
              <a:rPr lang="nl-NL" sz="2400" dirty="0" err="1"/>
              <a:t>economic</a:t>
            </a:r>
            <a:r>
              <a:rPr lang="nl-NL" sz="2400" dirty="0"/>
              <a:t> means? (</a:t>
            </a:r>
            <a:r>
              <a:rPr lang="nl-NL" sz="2400" dirty="0" smtClean="0"/>
              <a:t>GNP)</a:t>
            </a:r>
            <a:br>
              <a:rPr lang="nl-NL" sz="2400" dirty="0" smtClean="0"/>
            </a:br>
            <a:r>
              <a:rPr lang="nl-NL" sz="2400" i="1" dirty="0" err="1" smtClean="0"/>
              <a:t>Careful</a:t>
            </a:r>
            <a:r>
              <a:rPr lang="nl-NL" sz="2400" i="1" dirty="0"/>
              <a:t>: GNP is </a:t>
            </a:r>
            <a:r>
              <a:rPr lang="nl-NL" sz="2400" i="1" dirty="0" err="1"/>
              <a:t>an</a:t>
            </a:r>
            <a:r>
              <a:rPr lang="nl-NL" sz="2400" i="1" dirty="0"/>
              <a:t> </a:t>
            </a:r>
            <a:r>
              <a:rPr lang="nl-NL" sz="2400" i="1" dirty="0" err="1"/>
              <a:t>average</a:t>
            </a:r>
            <a:r>
              <a:rPr lang="nl-NL" sz="2400" i="1" dirty="0" smtClean="0"/>
              <a:t>!</a:t>
            </a:r>
            <a:br>
              <a:rPr lang="nl-NL" sz="2400" i="1" dirty="0" smtClean="0"/>
            </a:br>
            <a:r>
              <a:rPr lang="nl-NL" sz="2400" i="1" dirty="0" smtClean="0"/>
              <a:t>- </a:t>
            </a:r>
            <a:r>
              <a:rPr lang="nl-NL" sz="2400" dirty="0" err="1" smtClean="0"/>
              <a:t>Division</a:t>
            </a:r>
            <a:r>
              <a:rPr lang="nl-NL" sz="2400" dirty="0" smtClean="0"/>
              <a:t> of </a:t>
            </a:r>
            <a:r>
              <a:rPr lang="nl-NL" sz="2400" dirty="0" err="1" smtClean="0"/>
              <a:t>wealth</a:t>
            </a:r>
            <a:r>
              <a:rPr lang="nl-NL" sz="2400" dirty="0" smtClean="0"/>
              <a:t> (Gini </a:t>
            </a:r>
            <a:r>
              <a:rPr lang="nl-NL" sz="2400" dirty="0" err="1" smtClean="0"/>
              <a:t>coeficient</a:t>
            </a:r>
            <a:r>
              <a:rPr lang="nl-NL" sz="2400" dirty="0" smtClean="0"/>
              <a:t>)</a:t>
            </a:r>
            <a:r>
              <a:rPr lang="nl-NL" sz="2400" i="1" dirty="0" smtClean="0"/>
              <a:t/>
            </a:r>
            <a:br>
              <a:rPr lang="nl-NL" sz="2400" i="1" dirty="0" smtClean="0"/>
            </a:br>
            <a:r>
              <a:rPr lang="nl-NL" sz="2400" i="1" dirty="0" smtClean="0"/>
              <a:t>- </a:t>
            </a:r>
            <a:r>
              <a:rPr lang="nl-NL" sz="2400" dirty="0" err="1" smtClean="0"/>
              <a:t>Economic</a:t>
            </a:r>
            <a:r>
              <a:rPr lang="nl-NL" sz="2400" dirty="0" smtClean="0"/>
              <a:t> boom/</a:t>
            </a:r>
            <a:r>
              <a:rPr lang="nl-NL" sz="2400" dirty="0" err="1" smtClean="0"/>
              <a:t>bust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err="1" smtClean="0"/>
              <a:t>cycles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- Price level/exchange </a:t>
            </a:r>
            <a:r>
              <a:rPr lang="nl-NL" sz="2400" dirty="0" err="1" smtClean="0"/>
              <a:t>rate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- </a:t>
            </a:r>
            <a:r>
              <a:rPr lang="nl-NL" sz="2400" dirty="0" err="1" smtClean="0"/>
              <a:t>Education</a:t>
            </a:r>
            <a:r>
              <a:rPr lang="nl-NL" sz="2400" dirty="0" smtClean="0"/>
              <a:t> level</a:t>
            </a:r>
            <a:endParaRPr lang="nl-NL" sz="2400" i="1" dirty="0"/>
          </a:p>
          <a:p>
            <a:endParaRPr lang="en-US" dirty="0"/>
          </a:p>
        </p:txBody>
      </p:sp>
      <p:pic>
        <p:nvPicPr>
          <p:cNvPr id="7170" name="Picture 2" descr="http://withfriendship.com/images/b/8426/the-gini-coefficient-wou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03" y="3284984"/>
            <a:ext cx="3948884" cy="31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auburn.edu/~garriro/pluc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39952"/>
            <a:ext cx="3689325" cy="21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7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Social-Cultural</a:t>
            </a:r>
            <a:r>
              <a:rPr lang="nl-NL" dirty="0" smtClean="0"/>
              <a:t> context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Social-Cultural</a:t>
            </a:r>
            <a:r>
              <a:rPr lang="nl-NL" dirty="0" smtClean="0"/>
              <a:t> issues: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i="1" dirty="0" smtClean="0"/>
              <a:t>Specific socio-cultural issues </a:t>
            </a:r>
            <a:r>
              <a:rPr lang="en-US" dirty="0" smtClean="0"/>
              <a:t>(for example sale of pork or alcohol in Muslim countries or beef in India)</a:t>
            </a:r>
            <a:br>
              <a:rPr lang="en-US" dirty="0" smtClean="0"/>
            </a:br>
            <a:r>
              <a:rPr lang="en-US" i="1" dirty="0" smtClean="0"/>
              <a:t>- General socio-cultural issues </a:t>
            </a:r>
            <a:r>
              <a:rPr lang="en-US" dirty="0" smtClean="0"/>
              <a:t>(how to negotiate and deal with cultural differences)</a:t>
            </a:r>
            <a:endParaRPr lang="nl-NL" dirty="0" smtClean="0"/>
          </a:p>
        </p:txBody>
      </p:sp>
      <p:pic>
        <p:nvPicPr>
          <p:cNvPr id="8194" name="Picture 2" descr="https://globalmarketingtoday.files.wordpress.com/2011/09/cultural_differences_hofste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7530"/>
            <a:ext cx="2636292" cy="22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conomictimes.indiatimes.com/photo/22141231.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37530"/>
            <a:ext cx="2610457" cy="195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txprofdev.org/apps/onlineteaching/global/Professor_Geert_Hofsted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03275"/>
            <a:ext cx="17526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6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Socio-cultural</a:t>
            </a:r>
            <a:r>
              <a:rPr lang="nl-NL" dirty="0" smtClean="0"/>
              <a:t> context</a:t>
            </a:r>
            <a:endParaRPr lang="en-US" dirty="0"/>
          </a:p>
        </p:txBody>
      </p:sp>
      <p:pic>
        <p:nvPicPr>
          <p:cNvPr id="4" name="Picture 4" descr="https://zestnzen.files.wordpress.com/2012/01/cultural-differences-and-commun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32848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9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Technological</a:t>
            </a:r>
            <a:r>
              <a:rPr lang="nl-NL" dirty="0" smtClean="0"/>
              <a:t> context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Technological</a:t>
            </a:r>
            <a:r>
              <a:rPr lang="nl-NL" dirty="0" smtClean="0"/>
              <a:t> issues:</a:t>
            </a:r>
            <a:br>
              <a:rPr lang="nl-NL" dirty="0" smtClean="0"/>
            </a:br>
            <a:r>
              <a:rPr lang="nl-NL" i="1" dirty="0" smtClean="0"/>
              <a:t>These are </a:t>
            </a:r>
            <a:r>
              <a:rPr lang="nl-NL" i="1" dirty="0" err="1" smtClean="0"/>
              <a:t>becoming</a:t>
            </a:r>
            <a:r>
              <a:rPr lang="nl-NL" i="1" dirty="0" smtClean="0"/>
              <a:t> </a:t>
            </a:r>
            <a:r>
              <a:rPr lang="nl-NL" i="1" dirty="0" err="1" smtClean="0"/>
              <a:t>less</a:t>
            </a:r>
            <a:r>
              <a:rPr lang="nl-NL" i="1" dirty="0" smtClean="0"/>
              <a:t> </a:t>
            </a:r>
            <a:r>
              <a:rPr lang="nl-NL" i="1" dirty="0" err="1" smtClean="0"/>
              <a:t>and</a:t>
            </a:r>
            <a:r>
              <a:rPr lang="nl-NL" i="1" dirty="0" smtClean="0"/>
              <a:t> </a:t>
            </a:r>
            <a:r>
              <a:rPr lang="nl-NL" i="1" dirty="0" err="1" smtClean="0"/>
              <a:t>less</a:t>
            </a:r>
            <a:r>
              <a:rPr lang="nl-NL" i="1" dirty="0" smtClean="0"/>
              <a:t> of a </a:t>
            </a:r>
            <a:r>
              <a:rPr lang="nl-NL" i="1" dirty="0" err="1" smtClean="0"/>
              <a:t>barrier</a:t>
            </a:r>
            <a:r>
              <a:rPr lang="nl-NL" i="1" dirty="0" smtClean="0"/>
              <a:t>. </a:t>
            </a:r>
            <a:r>
              <a:rPr lang="nl-NL" i="1" dirty="0" err="1" smtClean="0"/>
              <a:t>With</a:t>
            </a:r>
            <a:r>
              <a:rPr lang="nl-NL" i="1" dirty="0" smtClean="0"/>
              <a:t> </a:t>
            </a:r>
            <a:r>
              <a:rPr lang="nl-NL" i="1" dirty="0" err="1" smtClean="0"/>
              <a:t>better</a:t>
            </a:r>
            <a:r>
              <a:rPr lang="nl-NL" i="1" dirty="0" smtClean="0"/>
              <a:t> (Internet) </a:t>
            </a:r>
            <a:r>
              <a:rPr lang="nl-NL" i="1" dirty="0" err="1" smtClean="0"/>
              <a:t>infrastructure</a:t>
            </a:r>
            <a:r>
              <a:rPr lang="nl-NL" i="1" dirty="0" smtClean="0"/>
              <a:t> </a:t>
            </a:r>
            <a:r>
              <a:rPr lang="nl-NL" i="1" dirty="0" err="1" smtClean="0"/>
              <a:t>and</a:t>
            </a:r>
            <a:r>
              <a:rPr lang="nl-NL" i="1" dirty="0" smtClean="0"/>
              <a:t> transport means </a:t>
            </a:r>
            <a:r>
              <a:rPr lang="nl-NL" i="1" dirty="0" err="1" smtClean="0"/>
              <a:t>it</a:t>
            </a:r>
            <a:r>
              <a:rPr lang="nl-NL" i="1" dirty="0" smtClean="0"/>
              <a:t> is more </a:t>
            </a:r>
            <a:r>
              <a:rPr lang="nl-NL" i="1" dirty="0" err="1" smtClean="0"/>
              <a:t>and</a:t>
            </a:r>
            <a:r>
              <a:rPr lang="nl-NL" i="1" dirty="0" smtClean="0"/>
              <a:t> more easy </a:t>
            </a:r>
            <a:r>
              <a:rPr lang="nl-NL" i="1" dirty="0" err="1" smtClean="0"/>
              <a:t>to</a:t>
            </a:r>
            <a:r>
              <a:rPr lang="nl-NL" i="1" dirty="0" smtClean="0"/>
              <a:t> </a:t>
            </a:r>
            <a:r>
              <a:rPr lang="nl-NL" i="1" dirty="0" err="1" smtClean="0"/>
              <a:t>operate</a:t>
            </a:r>
            <a:r>
              <a:rPr lang="nl-NL" i="1" dirty="0" smtClean="0"/>
              <a:t> </a:t>
            </a:r>
            <a:r>
              <a:rPr lang="nl-NL" i="1" dirty="0" err="1" smtClean="0"/>
              <a:t>internationally</a:t>
            </a:r>
            <a:r>
              <a:rPr lang="nl-NL" i="1" dirty="0" smtClean="0"/>
              <a:t>.</a:t>
            </a:r>
            <a:endParaRPr lang="en-US" dirty="0"/>
          </a:p>
        </p:txBody>
      </p:sp>
      <p:pic>
        <p:nvPicPr>
          <p:cNvPr id="10242" name="Picture 2" descr="http://www.nomadrsi.org/IMG/jpg/transport_plant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75984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liveindia.com/ladakh/ladakh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762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partyjachtthales.nl/Images/RondvaartContainerhavensRotter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85084"/>
            <a:ext cx="3302623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Technological</a:t>
            </a:r>
            <a:r>
              <a:rPr lang="nl-NL" dirty="0" smtClean="0"/>
              <a:t> context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world</a:t>
            </a:r>
            <a:r>
              <a:rPr lang="nl-NL" dirty="0" smtClean="0"/>
              <a:t> as </a:t>
            </a:r>
            <a:r>
              <a:rPr lang="nl-NL" dirty="0" err="1" smtClean="0"/>
              <a:t>global</a:t>
            </a:r>
            <a:r>
              <a:rPr lang="nl-NL" dirty="0" smtClean="0"/>
              <a:t> </a:t>
            </a:r>
            <a:r>
              <a:rPr lang="nl-NL" dirty="0" err="1" smtClean="0"/>
              <a:t>village</a:t>
            </a:r>
            <a:endParaRPr lang="en-US" dirty="0"/>
          </a:p>
        </p:txBody>
      </p:sp>
      <p:pic>
        <p:nvPicPr>
          <p:cNvPr id="11266" name="Picture 2" descr="http://newscenter.sdsu.edu/sdsu_newscenter/images/stories/str-121911-interna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0848"/>
            <a:ext cx="36943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1.jetphotos.net:8080/img/1/7/6/7/99660_12219777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8" b="12780"/>
          <a:stretch/>
        </p:blipFill>
        <p:spPr bwMode="auto">
          <a:xfrm>
            <a:off x="4655356" y="2241982"/>
            <a:ext cx="400942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limbeleggen.net/wp-content/uploads/2014/06/intern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46" y="3356992"/>
            <a:ext cx="30384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1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Overview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11560" y="2060848"/>
            <a:ext cx="77932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3200" b="1" dirty="0" smtClean="0"/>
              <a:t>International </a:t>
            </a:r>
            <a:r>
              <a:rPr lang="nl-NL" sz="3200" b="1" dirty="0" err="1" smtClean="0"/>
              <a:t>Entrepreneurship</a:t>
            </a:r>
            <a:r>
              <a:rPr lang="nl-NL" sz="3200" dirty="0" smtClean="0"/>
              <a:t>:</a:t>
            </a:r>
            <a:br>
              <a:rPr lang="nl-NL" sz="3200" dirty="0" smtClean="0"/>
            </a:br>
            <a:r>
              <a:rPr lang="nl-NL" sz="3200" i="1" dirty="0" err="1" smtClean="0"/>
              <a:t>Why</a:t>
            </a:r>
            <a:r>
              <a:rPr lang="nl-NL" sz="3200" i="1" dirty="0" smtClean="0"/>
              <a:t>? Return on </a:t>
            </a:r>
            <a:r>
              <a:rPr lang="nl-NL" sz="3200" i="1" dirty="0" err="1" smtClean="0"/>
              <a:t>Investments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and</a:t>
            </a:r>
            <a:r>
              <a:rPr lang="nl-NL" sz="3200" i="1" dirty="0" smtClean="0"/>
              <a:t> Risk</a:t>
            </a:r>
            <a:endParaRPr lang="nl-NL" sz="3200" dirty="0" smtClean="0"/>
          </a:p>
          <a:p>
            <a:pPr marL="342900" indent="-342900">
              <a:buAutoNum type="arabicPeriod"/>
            </a:pPr>
            <a:r>
              <a:rPr lang="nl-NL" sz="3200" b="1" dirty="0" smtClean="0"/>
              <a:t>International </a:t>
            </a:r>
            <a:r>
              <a:rPr lang="nl-NL" sz="3200" b="1" dirty="0" err="1" smtClean="0"/>
              <a:t>Entrepreneurship</a:t>
            </a:r>
            <a:r>
              <a:rPr lang="nl-NL" sz="3200" dirty="0" smtClean="0"/>
              <a:t>:</a:t>
            </a:r>
            <a:br>
              <a:rPr lang="nl-NL" sz="3200" dirty="0" smtClean="0"/>
            </a:br>
            <a:r>
              <a:rPr lang="nl-NL" sz="3200" i="1" dirty="0" smtClean="0"/>
              <a:t>Context: Culture, </a:t>
            </a:r>
            <a:r>
              <a:rPr lang="nl-NL" sz="3200" i="1" dirty="0" err="1" smtClean="0"/>
              <a:t>Political</a:t>
            </a:r>
            <a:r>
              <a:rPr lang="nl-NL" sz="3200" i="1" dirty="0" smtClean="0"/>
              <a:t>, </a:t>
            </a:r>
            <a:r>
              <a:rPr lang="nl-NL" sz="3200" i="1" dirty="0" err="1" smtClean="0"/>
              <a:t>Social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differences</a:t>
            </a:r>
            <a:endParaRPr lang="nl-NL" sz="3200" dirty="0" smtClean="0"/>
          </a:p>
          <a:p>
            <a:pPr marL="342900" indent="-342900">
              <a:buAutoNum type="arabicPeriod"/>
            </a:pPr>
            <a:r>
              <a:rPr lang="nl-NL" sz="3200" b="1" dirty="0" smtClean="0"/>
              <a:t>Model </a:t>
            </a:r>
            <a:r>
              <a:rPr lang="nl-NL" sz="3200" b="1" dirty="0" err="1" smtClean="0"/>
              <a:t>for</a:t>
            </a:r>
            <a:r>
              <a:rPr lang="nl-NL" sz="3200" b="1" dirty="0" smtClean="0"/>
              <a:t> country/</a:t>
            </a:r>
            <a:r>
              <a:rPr lang="nl-NL" sz="3200" b="1" dirty="0" err="1" smtClean="0"/>
              <a:t>supplier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selection</a:t>
            </a:r>
            <a:endParaRPr lang="nl-NL" sz="3200" b="1" dirty="0" smtClean="0"/>
          </a:p>
          <a:p>
            <a:pPr marL="342900" indent="-342900">
              <a:buAutoNum type="arabicPeriod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102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Ecological</a:t>
            </a:r>
            <a:r>
              <a:rPr lang="nl-NL" dirty="0" smtClean="0"/>
              <a:t> context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Quality</a:t>
            </a:r>
            <a:r>
              <a:rPr lang="nl-NL" dirty="0" smtClean="0"/>
              <a:t> of life &amp; </a:t>
            </a:r>
            <a:r>
              <a:rPr lang="nl-NL" dirty="0" err="1" smtClean="0"/>
              <a:t>safety</a:t>
            </a:r>
            <a:r>
              <a:rPr lang="nl-NL" dirty="0" smtClean="0"/>
              <a:t> issues: 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i="1" dirty="0" err="1" smtClean="0"/>
              <a:t>Diseases</a:t>
            </a:r>
            <a:r>
              <a:rPr lang="nl-NL" dirty="0" smtClean="0"/>
              <a:t> (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malaria) 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i="1" dirty="0" err="1" smtClean="0"/>
              <a:t>Pollution</a:t>
            </a:r>
            <a:r>
              <a:rPr lang="nl-NL" i="1" dirty="0" smtClean="0"/>
              <a:t> 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i="1" dirty="0" smtClean="0"/>
              <a:t>Natural hazards </a:t>
            </a:r>
            <a:r>
              <a:rPr lang="nl-NL" dirty="0" smtClean="0"/>
              <a:t>(</a:t>
            </a:r>
            <a:r>
              <a:rPr lang="nl-NL" dirty="0" err="1" smtClean="0"/>
              <a:t>Floods</a:t>
            </a:r>
            <a:r>
              <a:rPr lang="nl-NL" dirty="0" smtClean="0"/>
              <a:t>, </a:t>
            </a:r>
            <a:r>
              <a:rPr lang="nl-NL" dirty="0" err="1" smtClean="0"/>
              <a:t>Earthquakes</a:t>
            </a:r>
            <a:r>
              <a:rPr lang="nl-NL" dirty="0" smtClean="0"/>
              <a:t>, </a:t>
            </a:r>
            <a:r>
              <a:rPr lang="nl-NL" dirty="0" err="1" smtClean="0"/>
              <a:t>Volcanoes</a:t>
            </a:r>
            <a:r>
              <a:rPr lang="nl-NL" dirty="0" smtClean="0"/>
              <a:t> etc.)</a:t>
            </a:r>
            <a:endParaRPr lang="en-US" i="1" dirty="0"/>
          </a:p>
        </p:txBody>
      </p:sp>
      <p:pic>
        <p:nvPicPr>
          <p:cNvPr id="1026" name="Picture 2" descr="http://upload.wikimedia.org/wikipedia/commons/4/46/Malaria-endemic_countries_eastern_hemisphere-CD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999283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nationalgeographic.com/news/2009/05/photogalleries/china-earthquake-anniversary-ruins/images/primary/090512-01-china-earthquake-town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669796"/>
            <a:ext cx="43910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1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Political</a:t>
            </a:r>
            <a:r>
              <a:rPr lang="nl-NL" dirty="0" smtClean="0"/>
              <a:t> / </a:t>
            </a:r>
            <a:r>
              <a:rPr lang="nl-NL" dirty="0" err="1" smtClean="0"/>
              <a:t>Judicial</a:t>
            </a:r>
            <a:r>
              <a:rPr lang="nl-NL" dirty="0" smtClean="0"/>
              <a:t> context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err="1" smtClean="0"/>
              <a:t>Political</a:t>
            </a:r>
            <a:r>
              <a:rPr lang="nl-NL" sz="2400" dirty="0" smtClean="0"/>
              <a:t> / </a:t>
            </a:r>
            <a:r>
              <a:rPr lang="nl-NL" sz="2400" dirty="0" err="1" smtClean="0"/>
              <a:t>Judicial</a:t>
            </a:r>
            <a:r>
              <a:rPr lang="nl-NL" sz="2400" dirty="0" smtClean="0"/>
              <a:t> </a:t>
            </a:r>
            <a:r>
              <a:rPr lang="nl-NL" sz="2400" dirty="0" err="1" smtClean="0"/>
              <a:t>barriers</a:t>
            </a:r>
            <a:r>
              <a:rPr lang="nl-NL" sz="2400" dirty="0" smtClean="0"/>
              <a:t>:</a:t>
            </a:r>
            <a:br>
              <a:rPr lang="nl-NL" sz="2400" dirty="0" smtClean="0"/>
            </a:br>
            <a:r>
              <a:rPr lang="nl-NL" sz="2400" dirty="0" smtClean="0"/>
              <a:t>- </a:t>
            </a:r>
            <a:r>
              <a:rPr lang="nl-NL" sz="2400" i="1" dirty="0" err="1" smtClean="0"/>
              <a:t>Political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stability</a:t>
            </a:r>
            <a:r>
              <a:rPr lang="nl-NL" sz="2400" i="1" dirty="0" smtClean="0"/>
              <a:t>, trust </a:t>
            </a:r>
            <a:r>
              <a:rPr lang="nl-NL" sz="2400" dirty="0" smtClean="0"/>
              <a:t>(</a:t>
            </a:r>
            <a:r>
              <a:rPr lang="nl-NL" sz="2400" dirty="0" err="1" smtClean="0"/>
              <a:t>risks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“</a:t>
            </a:r>
            <a:r>
              <a:rPr lang="nl-NL" sz="2400" dirty="0" err="1" smtClean="0"/>
              <a:t>nationalization</a:t>
            </a:r>
            <a:r>
              <a:rPr lang="nl-NL" sz="2400" dirty="0" smtClean="0"/>
              <a:t>” or </a:t>
            </a:r>
            <a:r>
              <a:rPr lang="nl-NL" sz="2400" dirty="0" err="1" smtClean="0"/>
              <a:t>conflicts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example</a:t>
            </a:r>
            <a:r>
              <a:rPr lang="nl-NL" sz="2400" dirty="0" smtClean="0"/>
              <a:t>)</a:t>
            </a:r>
            <a:br>
              <a:rPr lang="nl-NL" sz="2400" dirty="0" smtClean="0"/>
            </a:br>
            <a:r>
              <a:rPr lang="nl-NL" sz="2400" dirty="0" smtClean="0"/>
              <a:t>- </a:t>
            </a:r>
            <a:r>
              <a:rPr lang="nl-NL" sz="2400" i="1" dirty="0" err="1" smtClean="0"/>
              <a:t>Lengthy</a:t>
            </a:r>
            <a:r>
              <a:rPr lang="nl-NL" sz="2400" i="1" dirty="0" smtClean="0"/>
              <a:t> procedures </a:t>
            </a:r>
            <a:r>
              <a:rPr lang="nl-NL" sz="2400" dirty="0" smtClean="0"/>
              <a:t>(</a:t>
            </a:r>
            <a:r>
              <a:rPr lang="nl-NL" sz="2400" dirty="0" err="1" smtClean="0"/>
              <a:t>customs</a:t>
            </a:r>
            <a:r>
              <a:rPr lang="nl-NL" sz="2400" dirty="0" smtClean="0"/>
              <a:t>, </a:t>
            </a:r>
            <a:r>
              <a:rPr lang="nl-NL" sz="2400" dirty="0" err="1" smtClean="0"/>
              <a:t>bureaucracy</a:t>
            </a:r>
            <a:r>
              <a:rPr lang="nl-NL" sz="2400" dirty="0" smtClean="0"/>
              <a:t>)</a:t>
            </a:r>
            <a:br>
              <a:rPr lang="nl-NL" sz="2400" dirty="0" smtClean="0"/>
            </a:br>
            <a:r>
              <a:rPr lang="nl-NL" sz="2400" dirty="0" smtClean="0"/>
              <a:t>- </a:t>
            </a:r>
            <a:r>
              <a:rPr lang="nl-NL" sz="2400" i="1" dirty="0" smtClean="0"/>
              <a:t>Import </a:t>
            </a:r>
            <a:r>
              <a:rPr lang="nl-NL" sz="2400" i="1" dirty="0" err="1" smtClean="0"/>
              <a:t>tariffs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- </a:t>
            </a:r>
            <a:r>
              <a:rPr lang="nl-NL" sz="2400" i="1" dirty="0" err="1" smtClean="0"/>
              <a:t>Quality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requirements</a:t>
            </a:r>
            <a:r>
              <a:rPr lang="nl-NL" sz="2400" dirty="0" smtClean="0"/>
              <a:t> (HACCP, CE etc.)</a:t>
            </a:r>
            <a:br>
              <a:rPr lang="nl-NL" sz="2400" dirty="0" smtClean="0"/>
            </a:br>
            <a:endParaRPr lang="en-US" sz="2400" dirty="0"/>
          </a:p>
        </p:txBody>
      </p:sp>
      <p:pic>
        <p:nvPicPr>
          <p:cNvPr id="2050" name="Picture 2" descr="http://tti.tamu.edu/wp/wp-content/uploads/2013/09/DSC_1714-610x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7959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ntvweb.com/news/wp-content/uploads/2013/08/IMAGE_UNTV-News_AUG142013_PHOTOVILLE-International_RITCHIE-TONGO_MILF_BANGSAM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833031" cy="25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6/66/Conformit%C3%A9_Europ%C3%A9enne_(logo).svg/220px-Conformit%C3%A9_Europ%C3%A9enne_(logo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96952"/>
            <a:ext cx="1288277" cy="9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45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Political</a:t>
            </a:r>
            <a:r>
              <a:rPr lang="nl-NL" dirty="0" smtClean="0"/>
              <a:t> / </a:t>
            </a:r>
            <a:r>
              <a:rPr lang="nl-NL" dirty="0" err="1" smtClean="0"/>
              <a:t>Judicial</a:t>
            </a:r>
            <a:r>
              <a:rPr lang="nl-NL" dirty="0" smtClean="0"/>
              <a:t> context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Political</a:t>
            </a:r>
            <a:r>
              <a:rPr lang="nl-NL" dirty="0" smtClean="0"/>
              <a:t> / </a:t>
            </a:r>
            <a:r>
              <a:rPr lang="nl-NL" dirty="0" err="1" smtClean="0"/>
              <a:t>Judicial</a:t>
            </a:r>
            <a:r>
              <a:rPr lang="nl-NL" dirty="0" smtClean="0"/>
              <a:t> </a:t>
            </a:r>
            <a:r>
              <a:rPr lang="nl-NL" dirty="0" err="1" smtClean="0"/>
              <a:t>barriers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en-US" dirty="0" smtClean="0"/>
              <a:t>- </a:t>
            </a:r>
            <a:r>
              <a:rPr lang="en-US" i="1" dirty="0"/>
              <a:t>Ease of doing business</a:t>
            </a:r>
            <a:r>
              <a:rPr lang="en-US" dirty="0"/>
              <a:t> (for example: http://www.doingbusiness.org/rankings)</a:t>
            </a:r>
          </a:p>
          <a:p>
            <a:endParaRPr lang="en-US" dirty="0"/>
          </a:p>
        </p:txBody>
      </p:sp>
      <p:pic>
        <p:nvPicPr>
          <p:cNvPr id="3074" name="Picture 2" descr="http://www.best-dialogue.org/wp-content/gallery/blp-winning-cartoons/blp-cartoon-abdul-kingo-winning-prize-front-cover.jpg?eda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09" y="3068960"/>
            <a:ext cx="50889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hynationsfail.com/storage/images/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38090"/>
            <a:ext cx="2314314" cy="36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6299361" y="3068960"/>
            <a:ext cx="254445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Cartoon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investing</a:t>
            </a:r>
            <a:r>
              <a:rPr lang="nl-NL" dirty="0" smtClean="0"/>
              <a:t> in Egypt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7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to a plan of approach?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5715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2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Model </a:t>
            </a:r>
            <a:r>
              <a:rPr lang="nl-NL" dirty="0" err="1" smtClean="0"/>
              <a:t>for</a:t>
            </a:r>
            <a:r>
              <a:rPr lang="nl-NL" dirty="0" smtClean="0"/>
              <a:t> country/</a:t>
            </a:r>
            <a:r>
              <a:rPr lang="nl-NL" dirty="0" err="1" smtClean="0"/>
              <a:t>supplier</a:t>
            </a:r>
            <a:r>
              <a:rPr lang="nl-NL" dirty="0" smtClean="0"/>
              <a:t> </a:t>
            </a:r>
            <a:r>
              <a:rPr lang="nl-NL" dirty="0" err="1" smtClean="0"/>
              <a:t>selection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translate these context variables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applicable</a:t>
            </a:r>
            <a:r>
              <a:rPr lang="nl-NL" dirty="0" smtClean="0"/>
              <a:t> model in business, </a:t>
            </a:r>
            <a:r>
              <a:rPr lang="nl-NL" dirty="0" err="1" smtClean="0"/>
              <a:t>especially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Start-ups </a:t>
            </a:r>
            <a:r>
              <a:rPr lang="nl-NL" dirty="0" err="1" smtClean="0"/>
              <a:t>and</a:t>
            </a:r>
            <a:r>
              <a:rPr lang="nl-NL" dirty="0" smtClean="0"/>
              <a:t>/or Small </a:t>
            </a:r>
            <a:r>
              <a:rPr lang="nl-NL" dirty="0" err="1" smtClean="0"/>
              <a:t>and</a:t>
            </a:r>
            <a:r>
              <a:rPr lang="nl-NL" dirty="0" smtClean="0"/>
              <a:t> Medium </a:t>
            </a:r>
            <a:r>
              <a:rPr lang="nl-NL" dirty="0" err="1" smtClean="0"/>
              <a:t>Sized</a:t>
            </a:r>
            <a:r>
              <a:rPr lang="nl-NL" dirty="0" smtClean="0"/>
              <a:t> </a:t>
            </a:r>
            <a:r>
              <a:rPr lang="nl-NL" dirty="0" err="1" smtClean="0"/>
              <a:t>Businesses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limited</a:t>
            </a:r>
            <a:r>
              <a:rPr lang="nl-NL" dirty="0" smtClean="0"/>
              <a:t> means?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he_way_of_the_entrepreneur_large_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312368" cy="298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077072"/>
            <a:ext cx="44278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Filter “funnel” selection </a:t>
            </a:r>
            <a:b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model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Pre-selection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Macro filter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Sector filter/company</a:t>
            </a:r>
            <a:b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GB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selection</a:t>
            </a:r>
            <a:endParaRPr lang="en-GB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00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 “funnel” selection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578046" cy="9647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1296144" cy="974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58" y="1700808"/>
            <a:ext cx="1794070" cy="996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6262" y="1700808"/>
            <a:ext cx="1368152" cy="1015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0"/>
          <a:stretch/>
        </p:blipFill>
        <p:spPr>
          <a:xfrm>
            <a:off x="7542743" y="1700807"/>
            <a:ext cx="1133713" cy="10151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3832" y="2098950"/>
            <a:ext cx="9694792" cy="3835398"/>
            <a:chOff x="1523999" y="1905000"/>
            <a:chExt cx="5105401" cy="3835398"/>
          </a:xfrm>
        </p:grpSpPr>
        <p:sp>
          <p:nvSpPr>
            <p:cNvPr id="18" name="Freeform 17"/>
            <p:cNvSpPr/>
            <p:nvPr/>
          </p:nvSpPr>
          <p:spPr>
            <a:xfrm>
              <a:off x="3581400" y="4978398"/>
              <a:ext cx="3048000" cy="762000"/>
            </a:xfrm>
            <a:custGeom>
              <a:avLst/>
              <a:gdLst>
                <a:gd name="connsiteX0" fmla="*/ 0 w 3048000"/>
                <a:gd name="connsiteY0" fmla="*/ 0 h 762000"/>
                <a:gd name="connsiteX1" fmla="*/ 3048000 w 3048000"/>
                <a:gd name="connsiteY1" fmla="*/ 0 h 762000"/>
                <a:gd name="connsiteX2" fmla="*/ 3048000 w 3048000"/>
                <a:gd name="connsiteY2" fmla="*/ 762000 h 762000"/>
                <a:gd name="connsiteX3" fmla="*/ 0 w 3048000"/>
                <a:gd name="connsiteY3" fmla="*/ 762000 h 762000"/>
                <a:gd name="connsiteX4" fmla="*/ 0 w 3048000"/>
                <a:gd name="connsiteY4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762000">
                  <a:moveTo>
                    <a:pt x="0" y="0"/>
                  </a:moveTo>
                  <a:lnTo>
                    <a:pt x="3048000" y="0"/>
                  </a:lnTo>
                  <a:lnTo>
                    <a:pt x="3048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 smtClean="0"/>
                <a:t>Several filters</a:t>
              </a:r>
              <a:endParaRPr lang="en-GB" sz="2700" kern="1200" dirty="0"/>
            </a:p>
          </p:txBody>
        </p:sp>
        <p:sp>
          <p:nvSpPr>
            <p:cNvPr id="19" name="Shape 18"/>
            <p:cNvSpPr/>
            <p:nvPr/>
          </p:nvSpPr>
          <p:spPr>
            <a:xfrm rot="16200000">
              <a:off x="1777997" y="1651002"/>
              <a:ext cx="3556000" cy="4063995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Rectangle 19"/>
          <p:cNvSpPr/>
          <p:nvPr/>
        </p:nvSpPr>
        <p:spPr>
          <a:xfrm>
            <a:off x="1550729" y="3397286"/>
            <a:ext cx="157804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Pre-selection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038070" y="3402353"/>
            <a:ext cx="157804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Country selection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405518" y="3397286"/>
            <a:ext cx="157804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Sector filter / supplier selection</a:t>
            </a:r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3275856" y="3789040"/>
            <a:ext cx="6542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683716" y="3789040"/>
            <a:ext cx="6542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01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 “funnel” selection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578046" cy="9647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1296144" cy="974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58" y="1700808"/>
            <a:ext cx="1794070" cy="996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6262" y="1700808"/>
            <a:ext cx="1368152" cy="1015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0"/>
          <a:stretch/>
        </p:blipFill>
        <p:spPr>
          <a:xfrm>
            <a:off x="7542743" y="1700807"/>
            <a:ext cx="1133713" cy="1015169"/>
          </a:xfrm>
          <a:prstGeom prst="rect">
            <a:avLst/>
          </a:prstGeom>
        </p:spPr>
      </p:pic>
      <p:sp>
        <p:nvSpPr>
          <p:cNvPr id="19" name="Shape 18"/>
          <p:cNvSpPr/>
          <p:nvPr/>
        </p:nvSpPr>
        <p:spPr>
          <a:xfrm rot="16200000">
            <a:off x="2574451" y="18332"/>
            <a:ext cx="3556000" cy="7717236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971600" y="3073924"/>
            <a:ext cx="2157175" cy="1259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Pre-selection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4038070" y="3402353"/>
            <a:ext cx="157804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Country selection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405518" y="3397286"/>
            <a:ext cx="157804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Sector filter / company selection</a:t>
            </a:r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3275856" y="3789040"/>
            <a:ext cx="6542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683716" y="3789040"/>
            <a:ext cx="6542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4333390"/>
            <a:ext cx="84911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Based on general criteria whether there may be demand </a:t>
            </a:r>
            <a:br>
              <a:rPr lang="en-GB" sz="2800" dirty="0" smtClean="0"/>
            </a:br>
            <a:r>
              <a:rPr lang="en-GB" sz="2800" dirty="0" smtClean="0"/>
              <a:t>for the product or not.</a:t>
            </a:r>
          </a:p>
          <a:p>
            <a:r>
              <a:rPr lang="en-GB" sz="2800" dirty="0" smtClean="0"/>
              <a:t>For example: Political stability, GNP and general </a:t>
            </a:r>
            <a:br>
              <a:rPr lang="en-GB" sz="2800" dirty="0" smtClean="0"/>
            </a:br>
            <a:r>
              <a:rPr lang="en-GB" sz="2800" dirty="0" smtClean="0"/>
              <a:t>estimation of the demand for a certain product.</a:t>
            </a:r>
            <a:br>
              <a:rPr lang="en-GB" sz="2800" dirty="0" smtClean="0"/>
            </a:br>
            <a:r>
              <a:rPr lang="en-GB" sz="2800" dirty="0" smtClean="0"/>
              <a:t>Result: </a:t>
            </a:r>
            <a:r>
              <a:rPr lang="en-GB" sz="2800" i="1" dirty="0" smtClean="0"/>
              <a:t>Group of potential interesting countries 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36417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 “funnel” selection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578046" cy="9647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1296144" cy="974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58" y="1700808"/>
            <a:ext cx="1794070" cy="996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6262" y="1700808"/>
            <a:ext cx="1368152" cy="1015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0"/>
          <a:stretch/>
        </p:blipFill>
        <p:spPr>
          <a:xfrm>
            <a:off x="7542743" y="1700807"/>
            <a:ext cx="1133713" cy="1015169"/>
          </a:xfrm>
          <a:prstGeom prst="rect">
            <a:avLst/>
          </a:prstGeom>
        </p:spPr>
      </p:pic>
      <p:sp>
        <p:nvSpPr>
          <p:cNvPr id="19" name="Shape 18"/>
          <p:cNvSpPr/>
          <p:nvPr/>
        </p:nvSpPr>
        <p:spPr>
          <a:xfrm rot="16200000">
            <a:off x="2574451" y="18332"/>
            <a:ext cx="3556000" cy="7717236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1259631" y="3397286"/>
            <a:ext cx="165618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Pre-selection</a:t>
            </a:r>
            <a:endParaRPr lang="en-GB" sz="2000" dirty="0"/>
          </a:p>
        </p:txBody>
      </p:sp>
      <p:sp>
        <p:nvSpPr>
          <p:cNvPr id="23" name="Rectangle 22"/>
          <p:cNvSpPr/>
          <p:nvPr/>
        </p:nvSpPr>
        <p:spPr>
          <a:xfrm>
            <a:off x="6405518" y="3397286"/>
            <a:ext cx="157804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Sector filter / company selection</a:t>
            </a:r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3053408" y="3732934"/>
            <a:ext cx="6542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683716" y="3789040"/>
            <a:ext cx="6542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9904" y="4587695"/>
            <a:ext cx="89511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Selection of a target country based on the variables</a:t>
            </a:r>
          </a:p>
          <a:p>
            <a:r>
              <a:rPr lang="en-GB" sz="2800" dirty="0" smtClean="0"/>
              <a:t>discussed earlier in this presentation, (demographic, </a:t>
            </a:r>
            <a:br>
              <a:rPr lang="en-GB" sz="2800" dirty="0" smtClean="0"/>
            </a:br>
            <a:r>
              <a:rPr lang="en-GB" sz="2800" dirty="0" smtClean="0"/>
              <a:t>economic, social-cultural, technological, ecological, political)</a:t>
            </a:r>
          </a:p>
          <a:p>
            <a:r>
              <a:rPr lang="en-GB" sz="2800" dirty="0" smtClean="0"/>
              <a:t>Result: </a:t>
            </a:r>
            <a:r>
              <a:rPr lang="en-GB" sz="2800" i="1" dirty="0" smtClean="0"/>
              <a:t>Selection of a country to target activities on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3549086" y="3073925"/>
            <a:ext cx="2355197" cy="141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Country selection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21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 “funnel” selection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578046" cy="9647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1296144" cy="974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58" y="1700808"/>
            <a:ext cx="1794070" cy="996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6262" y="1700808"/>
            <a:ext cx="1368152" cy="1015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0"/>
          <a:stretch/>
        </p:blipFill>
        <p:spPr>
          <a:xfrm>
            <a:off x="7542743" y="1700807"/>
            <a:ext cx="1133713" cy="1015169"/>
          </a:xfrm>
          <a:prstGeom prst="rect">
            <a:avLst/>
          </a:prstGeom>
        </p:spPr>
      </p:pic>
      <p:sp>
        <p:nvSpPr>
          <p:cNvPr id="19" name="Shape 18"/>
          <p:cNvSpPr/>
          <p:nvPr/>
        </p:nvSpPr>
        <p:spPr>
          <a:xfrm rot="16200000">
            <a:off x="2574451" y="18332"/>
            <a:ext cx="3556000" cy="7717236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1475656" y="3397286"/>
            <a:ext cx="165311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Pre-selection</a:t>
            </a:r>
            <a:endParaRPr lang="en-GB" sz="2000" dirty="0"/>
          </a:p>
        </p:txBody>
      </p:sp>
      <p:sp>
        <p:nvSpPr>
          <p:cNvPr id="22" name="Rectangle 21"/>
          <p:cNvSpPr/>
          <p:nvPr/>
        </p:nvSpPr>
        <p:spPr>
          <a:xfrm>
            <a:off x="4038070" y="3402353"/>
            <a:ext cx="157804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Country selection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405518" y="2924944"/>
            <a:ext cx="2281282" cy="1408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Sector filter / company selection</a:t>
            </a:r>
            <a:endParaRPr lang="en-GB" sz="2800" dirty="0"/>
          </a:p>
        </p:txBody>
      </p:sp>
      <p:sp>
        <p:nvSpPr>
          <p:cNvPr id="24" name="Right Arrow 23"/>
          <p:cNvSpPr/>
          <p:nvPr/>
        </p:nvSpPr>
        <p:spPr>
          <a:xfrm>
            <a:off x="3275856" y="3789040"/>
            <a:ext cx="6542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683716" y="3789040"/>
            <a:ext cx="6542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00205" y="4570843"/>
            <a:ext cx="89437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Based on specific criteria for partner companies to work</a:t>
            </a:r>
            <a:br>
              <a:rPr lang="en-GB" sz="2800" dirty="0" smtClean="0"/>
            </a:br>
            <a:r>
              <a:rPr lang="en-GB" sz="2800" dirty="0" smtClean="0"/>
              <a:t>together with. For example, lead times, prices, quality etc.</a:t>
            </a:r>
          </a:p>
          <a:p>
            <a:endParaRPr lang="en-GB" sz="2800" i="1" dirty="0"/>
          </a:p>
          <a:p>
            <a:r>
              <a:rPr lang="en-GB" sz="2800" dirty="0" smtClean="0"/>
              <a:t>Result: </a:t>
            </a:r>
            <a:r>
              <a:rPr lang="en-GB" sz="2800" i="1" dirty="0" smtClean="0"/>
              <a:t>Selection of a partner company/supplier/sales agent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87451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 “funnel” selection model</a:t>
            </a:r>
            <a:endParaRPr lang="en-GB" dirty="0"/>
          </a:p>
        </p:txBody>
      </p:sp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1115616" y="1505164"/>
            <a:ext cx="7056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2800" dirty="0" smtClean="0"/>
              <a:t>Case: </a:t>
            </a:r>
            <a:r>
              <a:rPr lang="nl-NL" altLang="nl-NL" sz="2800" dirty="0" err="1" smtClean="0"/>
              <a:t>Production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location</a:t>
            </a:r>
            <a:r>
              <a:rPr lang="nl-NL" altLang="nl-NL" sz="2800" dirty="0" smtClean="0"/>
              <a:t> Rose </a:t>
            </a:r>
            <a:r>
              <a:rPr lang="nl-NL" altLang="nl-NL" sz="2800" dirty="0" err="1" smtClean="0"/>
              <a:t>hatchery</a:t>
            </a:r>
            <a:r>
              <a:rPr lang="nl-NL" altLang="nl-NL" sz="2800" dirty="0" smtClean="0"/>
              <a:t> </a:t>
            </a:r>
            <a:endParaRPr lang="nl-NL" altLang="nl-NL" sz="2800" dirty="0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63216"/>
              </p:ext>
            </p:extLst>
          </p:nvPr>
        </p:nvGraphicFramePr>
        <p:xfrm>
          <a:off x="323453" y="1988840"/>
          <a:ext cx="8640763" cy="4822537"/>
        </p:xfrm>
        <a:graphic>
          <a:graphicData uri="http://schemas.openxmlformats.org/drawingml/2006/table">
            <a:tbl>
              <a:tblPr/>
              <a:tblGrid>
                <a:gridCol w="2088307"/>
                <a:gridCol w="288032"/>
                <a:gridCol w="1224136"/>
                <a:gridCol w="288032"/>
                <a:gridCol w="1008112"/>
                <a:gridCol w="360040"/>
                <a:gridCol w="1008112"/>
                <a:gridCol w="432048"/>
                <a:gridCol w="360040"/>
                <a:gridCol w="1583904"/>
              </a:tblGrid>
              <a:tr h="408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Netherlands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Spain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Kenya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Geography</a:t>
                      </a: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(access)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Most important </a:t>
                      </a: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Climate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Important</a:t>
                      </a: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Raw</a:t>
                      </a: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Materials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Less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important</a:t>
                      </a: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Labor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Least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important</a:t>
                      </a: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Capital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good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Infrastructure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Good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Local</a:t>
                      </a: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knowledge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Average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Distance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Poor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Customs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Government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Economic</a:t>
                      </a: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nl-N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development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08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go </a:t>
            </a:r>
            <a:r>
              <a:rPr lang="nl-NL" dirty="0" err="1" smtClean="0"/>
              <a:t>international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markets</a:t>
            </a:r>
            <a:r>
              <a:rPr lang="nl-NL" dirty="0" smtClean="0"/>
              <a:t> are </a:t>
            </a:r>
            <a:r>
              <a:rPr lang="nl-NL" dirty="0" err="1" smtClean="0"/>
              <a:t>global</a:t>
            </a:r>
            <a:r>
              <a:rPr lang="nl-NL" dirty="0" smtClean="0"/>
              <a:t>/</a:t>
            </a:r>
            <a:r>
              <a:rPr lang="nl-NL" dirty="0" err="1" smtClean="0"/>
              <a:t>international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start </a:t>
            </a:r>
            <a:r>
              <a:rPr lang="nl-NL" dirty="0" err="1" smtClean="0"/>
              <a:t>with</a:t>
            </a:r>
            <a:r>
              <a:rPr lang="nl-NL" dirty="0" smtClean="0"/>
              <a:t>: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i="1" dirty="0" smtClean="0"/>
              <a:t>High </a:t>
            </a:r>
            <a:r>
              <a:rPr lang="nl-NL" i="1" dirty="0" err="1" smtClean="0"/>
              <a:t>tech</a:t>
            </a:r>
            <a:endParaRPr lang="en-US" i="1" dirty="0"/>
          </a:p>
        </p:txBody>
      </p:sp>
      <p:pic>
        <p:nvPicPr>
          <p:cNvPr id="1026" name="Picture 2" descr="http://crnano.typepad.com/photos/uncategorized/2008/03/19/tvsh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9338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dustryweek.com/site-files/industryweek.com/files/imagecache/large_img/uploads/2013/01/nano-t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89" y="4759027"/>
            <a:ext cx="2981584" cy="16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kth.se/polopoly_fs/1.141782!/image/Carl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80109"/>
            <a:ext cx="29718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31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Case: country selected Kenya</a:t>
            </a:r>
            <a:endParaRPr lang="en-GB" dirty="0"/>
          </a:p>
        </p:txBody>
      </p:sp>
      <p:pic>
        <p:nvPicPr>
          <p:cNvPr id="4" name="Picture 2" descr="I:\Documenten\Mijn werkdocumenten\Eigen ZAP\2012 second visit\foto's Uganda voor vrienden\Zinga Agro Projects\DSC_068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6319"/>
            <a:ext cx="403307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:\Documenten\Mijn werkdocumenten\Eigen ZAP\2012 second visit\foto's Uganda voor vrienden\DSC_0638 (2)\DSC_0685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868738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63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select a partner company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1628800"/>
            <a:ext cx="217058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Selection of partner company/ companies in the target market.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Vendor rating model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72934"/>
              </p:ext>
            </p:extLst>
          </p:nvPr>
        </p:nvGraphicFramePr>
        <p:xfrm>
          <a:off x="179512" y="1628800"/>
          <a:ext cx="5544614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334"/>
                <a:gridCol w="447557"/>
                <a:gridCol w="448087"/>
                <a:gridCol w="448087"/>
                <a:gridCol w="447557"/>
                <a:gridCol w="448087"/>
                <a:gridCol w="448087"/>
                <a:gridCol w="447557"/>
                <a:gridCol w="448087"/>
                <a:gridCol w="448087"/>
                <a:gridCol w="448087"/>
              </a:tblGrid>
              <a:tr h="97504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Criteria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R&amp;S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Ltd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Viva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Ltd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Lumy-comp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Design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Ltd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Electro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Max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SRL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CML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Elba</a:t>
                      </a:r>
                      <a:endParaRPr lang="en-GB" sz="8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S.A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MK</a:t>
                      </a:r>
                      <a:endParaRPr lang="en-GB" sz="8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Illumi-nation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Pol-amp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Lumen-max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Inven-tronics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</a:tr>
              <a:tr h="68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Product quality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4050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800">
                          <a:effectLst/>
                        </a:rPr>
                        <a:t>Environmental Awareness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412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Price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329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Time delivery/Lead Time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329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Certification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329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Experience with the affiliates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329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Contact details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329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LPI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329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Ease of doing business indicator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329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Total Score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21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21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27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27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  <a:tr h="329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Rank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7-8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9-10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9-10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7-8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4-5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2-3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2-3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4-5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011" marR="520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8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manage risks?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Some measures:</a:t>
            </a:r>
          </a:p>
          <a:p>
            <a:pPr marL="0" indent="0">
              <a:buNone/>
            </a:pPr>
            <a:r>
              <a:rPr lang="en-GB" dirty="0" smtClean="0"/>
              <a:t>- Payment in </a:t>
            </a:r>
            <a:br>
              <a:rPr lang="en-GB" dirty="0" smtClean="0"/>
            </a:br>
            <a:r>
              <a:rPr lang="en-GB" dirty="0" smtClean="0"/>
              <a:t>   advance</a:t>
            </a:r>
            <a:br>
              <a:rPr lang="en-GB" dirty="0" smtClean="0"/>
            </a:br>
            <a:r>
              <a:rPr lang="en-GB" sz="2400" dirty="0" smtClean="0"/>
              <a:t>   (Internet shopping)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Bank guaranty</a:t>
            </a:r>
          </a:p>
          <a:p>
            <a:pPr>
              <a:buFontTx/>
              <a:buChar char="-"/>
            </a:pPr>
            <a:r>
              <a:rPr lang="en-GB" dirty="0" smtClean="0"/>
              <a:t>Credit insurances</a:t>
            </a:r>
          </a:p>
          <a:p>
            <a:pPr marL="0" indent="0">
              <a:buNone/>
            </a:pPr>
            <a:r>
              <a:rPr lang="en-GB" dirty="0" smtClean="0"/>
              <a:t>- Be careful about</a:t>
            </a:r>
            <a:br>
              <a:rPr lang="en-GB" dirty="0" smtClean="0"/>
            </a:br>
            <a:r>
              <a:rPr lang="en-GB" dirty="0" smtClean="0"/>
              <a:t>   INCO terms and</a:t>
            </a:r>
            <a:br>
              <a:rPr lang="en-GB" dirty="0" smtClean="0"/>
            </a:br>
            <a:r>
              <a:rPr lang="en-GB" dirty="0" smtClean="0"/>
              <a:t>   responsibilities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02" y="1700808"/>
            <a:ext cx="499577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16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 terms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11616"/>
          <a:stretch/>
        </p:blipFill>
        <p:spPr>
          <a:xfrm>
            <a:off x="667976" y="1628800"/>
            <a:ext cx="7992888" cy="4723071"/>
          </a:xfrm>
        </p:spPr>
      </p:pic>
    </p:spTree>
    <p:extLst>
      <p:ext uri="{BB962C8B-B14F-4D97-AF65-F5344CB8AC3E}">
        <p14:creationId xmlns:p14="http://schemas.microsoft.com/office/powerpoint/2010/main" val="287578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go </a:t>
            </a:r>
            <a:r>
              <a:rPr lang="nl-NL" dirty="0" err="1" smtClean="0"/>
              <a:t>international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markets</a:t>
            </a:r>
            <a:r>
              <a:rPr lang="nl-NL" dirty="0" smtClean="0"/>
              <a:t> are </a:t>
            </a:r>
            <a:r>
              <a:rPr lang="nl-NL" dirty="0" err="1" smtClean="0"/>
              <a:t>international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start </a:t>
            </a:r>
            <a:r>
              <a:rPr lang="nl-NL" dirty="0" err="1" smtClean="0"/>
              <a:t>with</a:t>
            </a:r>
            <a:r>
              <a:rPr lang="nl-NL" dirty="0" smtClean="0"/>
              <a:t>: </a:t>
            </a:r>
            <a:r>
              <a:rPr lang="nl-NL" i="1" dirty="0" smtClean="0"/>
              <a:t>For </a:t>
            </a:r>
            <a:r>
              <a:rPr lang="nl-NL" i="1" dirty="0" err="1" smtClean="0"/>
              <a:t>example</a:t>
            </a:r>
            <a:r>
              <a:rPr lang="nl-NL" i="1" dirty="0" smtClean="0"/>
              <a:t> transport sector</a:t>
            </a:r>
            <a:endParaRPr lang="en-US" dirty="0"/>
          </a:p>
        </p:txBody>
      </p:sp>
      <p:pic>
        <p:nvPicPr>
          <p:cNvPr id="2050" name="Picture 2" descr="http://gruzoffoz.ru/wp-content/uploads/2014/10/trans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7"/>
            <a:ext cx="3168352" cy="23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rm8.staticflickr.com/7081/7188769798_a4214394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7625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4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go </a:t>
            </a:r>
            <a:r>
              <a:rPr lang="nl-NL" dirty="0" err="1" smtClean="0"/>
              <a:t>international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For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markets</a:t>
            </a:r>
            <a:r>
              <a:rPr lang="nl-NL" dirty="0" smtClean="0"/>
              <a:t> / </a:t>
            </a:r>
            <a:r>
              <a:rPr lang="nl-NL" dirty="0" err="1" smtClean="0"/>
              <a:t>products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i="1" dirty="0" err="1" smtClean="0"/>
              <a:t>Larger</a:t>
            </a:r>
            <a:r>
              <a:rPr lang="nl-NL" i="1" dirty="0" smtClean="0"/>
              <a:t> return on </a:t>
            </a:r>
            <a:r>
              <a:rPr lang="nl-NL" i="1" dirty="0" err="1" smtClean="0"/>
              <a:t>investments</a:t>
            </a:r>
            <a:endParaRPr lang="nl-NL" i="1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Barriers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going</a:t>
            </a:r>
            <a:r>
              <a:rPr lang="nl-NL" dirty="0" smtClean="0"/>
              <a:t> </a:t>
            </a:r>
            <a:r>
              <a:rPr lang="nl-NL" dirty="0" err="1" smtClean="0"/>
              <a:t>international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i="1" dirty="0" err="1" smtClean="0"/>
              <a:t>Increased</a:t>
            </a:r>
            <a:r>
              <a:rPr lang="nl-NL" i="1" dirty="0" smtClean="0"/>
              <a:t> risk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3074" name="Picture 2" descr="http://web2.salesforcesearch.com/Portals/106409/images/Return-On-Inves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6861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9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developed</a:t>
            </a:r>
            <a:r>
              <a:rPr lang="nl-NL" dirty="0" smtClean="0"/>
              <a:t> </a:t>
            </a:r>
            <a:r>
              <a:rPr lang="nl-NL" dirty="0" err="1" smtClean="0"/>
              <a:t>international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For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enterprise</a:t>
            </a:r>
            <a:r>
              <a:rPr lang="nl-NL" dirty="0" smtClean="0"/>
              <a:t>, </a:t>
            </a:r>
            <a:r>
              <a:rPr lang="nl-NL" dirty="0" err="1" smtClean="0"/>
              <a:t>there</a:t>
            </a:r>
            <a:r>
              <a:rPr lang="nl-NL" dirty="0" smtClean="0"/>
              <a:t> are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ways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internationalize</a:t>
            </a:r>
            <a:r>
              <a:rPr lang="nl-NL" dirty="0" smtClean="0"/>
              <a:t>,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err="1" smtClean="0"/>
              <a:t>Buying</a:t>
            </a:r>
            <a:r>
              <a:rPr lang="nl-NL" dirty="0" smtClean="0"/>
              <a:t> </a:t>
            </a:r>
            <a:r>
              <a:rPr lang="nl-NL" dirty="0" err="1" smtClean="0"/>
              <a:t>abroad</a:t>
            </a:r>
            <a:r>
              <a:rPr lang="nl-NL" dirty="0" smtClean="0"/>
              <a:t> </a:t>
            </a:r>
            <a:r>
              <a:rPr lang="nl-NL" dirty="0" err="1" smtClean="0"/>
              <a:t>instead</a:t>
            </a:r>
            <a:r>
              <a:rPr lang="nl-NL" dirty="0" smtClean="0"/>
              <a:t> of </a:t>
            </a:r>
            <a:r>
              <a:rPr lang="nl-NL" dirty="0" err="1" smtClean="0"/>
              <a:t>producing</a:t>
            </a:r>
            <a:r>
              <a:rPr lang="nl-NL" dirty="0" smtClean="0"/>
              <a:t> (eg. outsourcing)</a:t>
            </a:r>
          </a:p>
          <a:p>
            <a:pPr>
              <a:buFontTx/>
              <a:buChar char="-"/>
            </a:pPr>
            <a:r>
              <a:rPr lang="nl-NL" dirty="0" err="1" smtClean="0"/>
              <a:t>Selling</a:t>
            </a:r>
            <a:r>
              <a:rPr lang="nl-NL" dirty="0" smtClean="0"/>
              <a:t> </a:t>
            </a:r>
            <a:r>
              <a:rPr lang="nl-NL" dirty="0" err="1" smtClean="0"/>
              <a:t>abroad</a:t>
            </a:r>
            <a:r>
              <a:rPr lang="nl-NL" dirty="0" smtClean="0"/>
              <a:t> (eg. </a:t>
            </a:r>
            <a:r>
              <a:rPr lang="nl-NL" dirty="0" err="1" smtClean="0"/>
              <a:t>trade</a:t>
            </a:r>
            <a:r>
              <a:rPr lang="nl-NL" dirty="0" smtClean="0"/>
              <a:t> agent)</a:t>
            </a:r>
          </a:p>
          <a:p>
            <a:pPr>
              <a:buFontTx/>
              <a:buChar char="-"/>
            </a:pPr>
            <a:r>
              <a:rPr lang="nl-NL" dirty="0" err="1" smtClean="0"/>
              <a:t>Starting</a:t>
            </a:r>
            <a:r>
              <a:rPr lang="nl-NL" dirty="0" smtClean="0"/>
              <a:t> a </a:t>
            </a:r>
            <a:r>
              <a:rPr lang="nl-NL" dirty="0" err="1" smtClean="0"/>
              <a:t>production</a:t>
            </a:r>
            <a:r>
              <a:rPr lang="nl-NL" dirty="0" smtClean="0"/>
              <a:t> facility </a:t>
            </a:r>
            <a:r>
              <a:rPr lang="nl-NL" dirty="0" err="1" smtClean="0"/>
              <a:t>abroad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Making a joint venture / </a:t>
            </a:r>
            <a:r>
              <a:rPr lang="nl-NL" dirty="0" err="1" smtClean="0"/>
              <a:t>licensing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Etc.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0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?</a:t>
            </a:r>
            <a:endParaRPr lang="en-US" dirty="0"/>
          </a:p>
        </p:txBody>
      </p:sp>
      <p:pic>
        <p:nvPicPr>
          <p:cNvPr id="1026" name="Picture 2" descr="http://panorama-consulting.com/wp-content/uploads/2012/08/lean-ERP-29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8" y="1963191"/>
            <a:ext cx="3144316" cy="316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norama-consulting.com/wp-content/uploads/2013/01/refl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55" y="1936527"/>
            <a:ext cx="4193857" cy="28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1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Barriers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going</a:t>
            </a:r>
            <a:r>
              <a:rPr lang="nl-NL" dirty="0" smtClean="0"/>
              <a:t> </a:t>
            </a:r>
            <a:r>
              <a:rPr lang="nl-NL" dirty="0" err="1" smtClean="0"/>
              <a:t>international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 </a:t>
            </a:r>
            <a:r>
              <a:rPr lang="nl-NL" dirty="0" err="1" smtClean="0"/>
              <a:t>variety</a:t>
            </a:r>
            <a:r>
              <a:rPr lang="nl-NL" dirty="0" smtClean="0"/>
              <a:t> of </a:t>
            </a:r>
            <a:r>
              <a:rPr lang="nl-NL" dirty="0" err="1" smtClean="0"/>
              <a:t>reasons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withold</a:t>
            </a:r>
            <a:r>
              <a:rPr lang="nl-NL" dirty="0" smtClean="0"/>
              <a:t> entrepreneurs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going</a:t>
            </a:r>
            <a:r>
              <a:rPr lang="nl-NL" dirty="0" smtClean="0"/>
              <a:t> </a:t>
            </a:r>
            <a:r>
              <a:rPr lang="nl-NL" dirty="0" err="1" smtClean="0"/>
              <a:t>abroad</a:t>
            </a:r>
            <a:r>
              <a:rPr lang="nl-NL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- Economic reasons (investment required, doubts about demand, etc.)</a:t>
            </a:r>
            <a:br>
              <a:rPr lang="en-US" i="1" dirty="0" smtClean="0"/>
            </a:br>
            <a:r>
              <a:rPr lang="en-US" i="1" dirty="0" smtClean="0"/>
              <a:t>- Political reasons (stability, ease of doing business etc.)</a:t>
            </a:r>
            <a:br>
              <a:rPr lang="en-US" i="1" dirty="0" smtClean="0"/>
            </a:br>
            <a:r>
              <a:rPr lang="en-US" i="1" dirty="0" smtClean="0"/>
              <a:t>- Technological reasons (distance, transport etc.)</a:t>
            </a:r>
          </a:p>
        </p:txBody>
      </p:sp>
    </p:spTree>
    <p:extLst>
      <p:ext uri="{BB962C8B-B14F-4D97-AF65-F5344CB8AC3E}">
        <p14:creationId xmlns:p14="http://schemas.microsoft.com/office/powerpoint/2010/main" val="305699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International </a:t>
            </a:r>
            <a:r>
              <a:rPr lang="nl-NL" dirty="0" err="1" smtClean="0"/>
              <a:t>entrepreneurship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International </a:t>
            </a:r>
            <a:r>
              <a:rPr lang="nl-NL" dirty="0" err="1" smtClean="0"/>
              <a:t>entrepreneurship</a:t>
            </a:r>
            <a:r>
              <a:rPr lang="nl-NL" dirty="0" smtClean="0"/>
              <a:t> is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finding</a:t>
            </a:r>
            <a:r>
              <a:rPr lang="nl-NL" dirty="0" smtClean="0"/>
              <a:t> the best </a:t>
            </a:r>
            <a:r>
              <a:rPr lang="nl-NL" dirty="0" err="1" smtClean="0"/>
              <a:t>international</a:t>
            </a:r>
            <a:r>
              <a:rPr lang="nl-NL" dirty="0" smtClean="0"/>
              <a:t> </a:t>
            </a:r>
            <a:r>
              <a:rPr lang="nl-NL" dirty="0" err="1" smtClean="0"/>
              <a:t>opportunities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lowest</a:t>
            </a:r>
            <a:r>
              <a:rPr lang="nl-NL" dirty="0" smtClean="0"/>
              <a:t> risk </a:t>
            </a:r>
            <a:r>
              <a:rPr lang="nl-NL" dirty="0" err="1" smtClean="0"/>
              <a:t>involved</a:t>
            </a:r>
            <a:r>
              <a:rPr lang="nl-NL" dirty="0" smtClean="0"/>
              <a:t>.</a:t>
            </a:r>
            <a:endParaRPr lang="en-US" dirty="0"/>
          </a:p>
        </p:txBody>
      </p:sp>
      <p:pic>
        <p:nvPicPr>
          <p:cNvPr id="4098" name="Picture 2" descr="http://deoneduncan.com/wp/wp-content/uploads/2014/06/opportun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148460" cy="27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productvisions.com/blog/wp-content/uploads/2014/12/Ri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9396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579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797</Words>
  <Application>Microsoft Office PowerPoint</Application>
  <PresentationFormat>On-screen Show (4:3)</PresentationFormat>
  <Paragraphs>321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Lucida Sans Unicode</vt:lpstr>
      <vt:lpstr>Times New Roman</vt:lpstr>
      <vt:lpstr>Kantoorthema</vt:lpstr>
      <vt:lpstr>Aangepast ontwerp</vt:lpstr>
      <vt:lpstr>International entrepreneurship</vt:lpstr>
      <vt:lpstr>Overview</vt:lpstr>
      <vt:lpstr>Why to go international?</vt:lpstr>
      <vt:lpstr>Why go international?</vt:lpstr>
      <vt:lpstr>Why go international?</vt:lpstr>
      <vt:lpstr>What activities can be developed international?</vt:lpstr>
      <vt:lpstr>How to make it work?</vt:lpstr>
      <vt:lpstr>Barriers for going international</vt:lpstr>
      <vt:lpstr>International entrepreneurship</vt:lpstr>
      <vt:lpstr>PowerPoint Presentation</vt:lpstr>
      <vt:lpstr>Quote from an entrepreneur</vt:lpstr>
      <vt:lpstr>How to manage risks?</vt:lpstr>
      <vt:lpstr>How to manage risks?</vt:lpstr>
      <vt:lpstr>Finding out about the context: the business culture</vt:lpstr>
      <vt:lpstr>Economic context</vt:lpstr>
      <vt:lpstr>Social-Cultural context</vt:lpstr>
      <vt:lpstr>Socio-cultural context</vt:lpstr>
      <vt:lpstr>Technological context</vt:lpstr>
      <vt:lpstr>Technological context</vt:lpstr>
      <vt:lpstr>Ecological context</vt:lpstr>
      <vt:lpstr>Political / Judicial context</vt:lpstr>
      <vt:lpstr>Political / Judicial context</vt:lpstr>
      <vt:lpstr>How to get to a plan of approach?</vt:lpstr>
      <vt:lpstr>Model for country/supplier selection</vt:lpstr>
      <vt:lpstr>Filter “funnel” selection model</vt:lpstr>
      <vt:lpstr>Filter “funnel” selection model</vt:lpstr>
      <vt:lpstr>Filter “funnel” selection model</vt:lpstr>
      <vt:lpstr>Filter “funnel” selection model</vt:lpstr>
      <vt:lpstr>Filter “funnel” selection model</vt:lpstr>
      <vt:lpstr>Case: country selected Kenya</vt:lpstr>
      <vt:lpstr>How to select a partner company</vt:lpstr>
      <vt:lpstr>How to manage risks?</vt:lpstr>
      <vt:lpstr>INCO terms</vt:lpstr>
    </vt:vector>
  </TitlesOfParts>
  <Company>Saxion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Karin Welman</dc:creator>
  <cp:lastModifiedBy>Jacques Bazen</cp:lastModifiedBy>
  <cp:revision>140</cp:revision>
  <dcterms:created xsi:type="dcterms:W3CDTF">2012-09-14T12:17:41Z</dcterms:created>
  <dcterms:modified xsi:type="dcterms:W3CDTF">2015-01-05T21:29:11Z</dcterms:modified>
</cp:coreProperties>
</file>